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  <p:sldMasterId id="2147483708" r:id="rId2"/>
    <p:sldMasterId id="2147483726" r:id="rId3"/>
  </p:sldMasterIdLst>
  <p:sldIdLst>
    <p:sldId id="256" r:id="rId4"/>
    <p:sldId id="257" r:id="rId5"/>
    <p:sldId id="258" r:id="rId6"/>
    <p:sldId id="259" r:id="rId7"/>
    <p:sldId id="260" r:id="rId8"/>
    <p:sldId id="261" r:id="rId9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C4538"/>
    <a:srgbClr val="473F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6" autoAdjust="0"/>
    <p:restoredTop sz="94660"/>
  </p:normalViewPr>
  <p:slideViewPr>
    <p:cSldViewPr snapToGrid="0">
      <p:cViewPr varScale="1">
        <p:scale>
          <a:sx n="76" d="100"/>
          <a:sy n="76" d="100"/>
        </p:scale>
        <p:origin x="126" y="7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viewProps" Target="viewProps.xml"/><Relationship Id="rId5" Type="http://schemas.openxmlformats.org/officeDocument/2006/relationships/slide" Target="slides/slide2.xml"/><Relationship Id="rId10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mtClean="0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12192-9555-473A-B6B4-227F9D63CF6D}" type="datetimeFigureOut">
              <a:rPr lang="hu-HU" smtClean="0"/>
              <a:t>2023.05.04.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D10DC-8A1B-4D51-A656-78240A69D37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2451887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áma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 smtClean="0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12192-9555-473A-B6B4-227F9D63CF6D}" type="datetimeFigureOut">
              <a:rPr lang="hu-HU" smtClean="0"/>
              <a:t>2023.05.04.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D10DC-8A1B-4D51-A656-78240A69D37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4752979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ím és képaláír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12192-9555-473A-B6B4-227F9D63CF6D}" type="datetimeFigureOut">
              <a:rPr lang="hu-HU" smtClean="0"/>
              <a:t>2023.05.04.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D10DC-8A1B-4D51-A656-78240A69D37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271842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dézet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hu-HU" smtClean="0"/>
              <a:t>Mintaszöveg szerkesztése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12192-9555-473A-B6B4-227F9D63CF6D}" type="datetimeFigureOut">
              <a:rPr lang="hu-HU" smtClean="0"/>
              <a:t>2023.05.04.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D10DC-8A1B-4D51-A656-78240A69D373}" type="slidenum">
              <a:rPr lang="hu-HU" smtClean="0"/>
              <a:t>‹#›</a:t>
            </a:fld>
            <a:endParaRPr lang="hu-HU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2221958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12192-9555-473A-B6B4-227F9D63CF6D}" type="datetimeFigureOut">
              <a:rPr lang="hu-HU" smtClean="0"/>
              <a:t>2023.05.04.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D10DC-8A1B-4D51-A656-78240A69D37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4918240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hasá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12192-9555-473A-B6B4-227F9D63CF6D}" type="datetimeFigureOut">
              <a:rPr lang="hu-HU" smtClean="0"/>
              <a:t>2023.05.04.</a:t>
            </a:fld>
            <a:endParaRPr lang="hu-HU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D10DC-8A1B-4D51-A656-78240A69D37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2712920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éphasá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 smtClean="0"/>
              <a:t>Kép beszúrásához kattintson az ikonra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 smtClean="0"/>
              <a:t>Kép beszúrásához kattintson az ikonra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 smtClean="0"/>
              <a:t>Kép beszúrásához kattintson az ikonra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12192-9555-473A-B6B4-227F9D63CF6D}" type="datetimeFigureOut">
              <a:rPr lang="hu-HU" smtClean="0"/>
              <a:t>2023.05.04.</a:t>
            </a:fld>
            <a:endParaRPr lang="hu-HU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D10DC-8A1B-4D51-A656-78240A69D37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488529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12192-9555-473A-B6B4-227F9D63CF6D}" type="datetimeFigureOut">
              <a:rPr lang="hu-HU" smtClean="0"/>
              <a:t>2023.05.04.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D10DC-8A1B-4D51-A656-78240A69D37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74354266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12192-9555-473A-B6B4-227F9D63CF6D}" type="datetimeFigureOut">
              <a:rPr lang="hu-HU" smtClean="0"/>
              <a:t>2023.05.04.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D10DC-8A1B-4D51-A656-78240A69D37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88689033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mtClean="0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12192-9555-473A-B6B4-227F9D63CF6D}" type="datetimeFigureOut">
              <a:rPr lang="hu-HU" smtClean="0"/>
              <a:t>2023.05.04.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D10DC-8A1B-4D51-A656-78240A69D37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94124562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12192-9555-473A-B6B4-227F9D63CF6D}" type="datetimeFigureOut">
              <a:rPr lang="hu-HU" smtClean="0"/>
              <a:t>2023.05.04.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D10DC-8A1B-4D51-A656-78240A69D37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2450382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12192-9555-473A-B6B4-227F9D63CF6D}" type="datetimeFigureOut">
              <a:rPr lang="hu-HU" smtClean="0"/>
              <a:t>2023.05.04.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D10DC-8A1B-4D51-A656-78240A69D37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00524252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12192-9555-473A-B6B4-227F9D63CF6D}" type="datetimeFigureOut">
              <a:rPr lang="hu-HU" smtClean="0"/>
              <a:t>2023.05.04.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D10DC-8A1B-4D51-A656-78240A69D37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2923442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12192-9555-473A-B6B4-227F9D63CF6D}" type="datetimeFigureOut">
              <a:rPr lang="hu-HU" smtClean="0"/>
              <a:t>2023.05.04.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D10DC-8A1B-4D51-A656-78240A69D37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37139259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12192-9555-473A-B6B4-227F9D63CF6D}" type="datetimeFigureOut">
              <a:rPr lang="hu-HU" smtClean="0"/>
              <a:t>2023.05.04.</a:t>
            </a:fld>
            <a:endParaRPr lang="hu-H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D10DC-8A1B-4D51-A656-78240A69D37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83375367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12192-9555-473A-B6B4-227F9D63CF6D}" type="datetimeFigureOut">
              <a:rPr lang="hu-HU" smtClean="0"/>
              <a:t>2023.05.04.</a:t>
            </a:fld>
            <a:endParaRPr lang="hu-HU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D10DC-8A1B-4D51-A656-78240A69D37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05735343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12192-9555-473A-B6B4-227F9D63CF6D}" type="datetimeFigureOut">
              <a:rPr lang="hu-HU" smtClean="0"/>
              <a:t>2023.05.04.</a:t>
            </a:fld>
            <a:endParaRPr lang="hu-HU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D10DC-8A1B-4D51-A656-78240A69D37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77609745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12192-9555-473A-B6B4-227F9D63CF6D}" type="datetimeFigureOut">
              <a:rPr lang="hu-HU" smtClean="0"/>
              <a:t>2023.05.04.</a:t>
            </a:fld>
            <a:endParaRPr lang="hu-HU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D10DC-8A1B-4D51-A656-78240A69D37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68421188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 smtClean="0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12192-9555-473A-B6B4-227F9D63CF6D}" type="datetimeFigureOut">
              <a:rPr lang="hu-HU" smtClean="0"/>
              <a:t>2023.05.04.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D10DC-8A1B-4D51-A656-78240A69D37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13951262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áma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 smtClean="0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12192-9555-473A-B6B4-227F9D63CF6D}" type="datetimeFigureOut">
              <a:rPr lang="hu-HU" smtClean="0"/>
              <a:t>2023.05.04.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D10DC-8A1B-4D51-A656-78240A69D37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46440361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ím és képaláír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12192-9555-473A-B6B4-227F9D63CF6D}" type="datetimeFigureOut">
              <a:rPr lang="hu-HU" smtClean="0"/>
              <a:t>2023.05.04.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D10DC-8A1B-4D51-A656-78240A69D37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45946408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dézet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hu-HU" smtClean="0"/>
              <a:t>Mintaszöveg szerkesztése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12192-9555-473A-B6B4-227F9D63CF6D}" type="datetimeFigureOut">
              <a:rPr lang="hu-HU" smtClean="0"/>
              <a:t>2023.05.04.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D10DC-8A1B-4D51-A656-78240A69D373}" type="slidenum">
              <a:rPr lang="hu-HU" smtClean="0"/>
              <a:t>‹#›</a:t>
            </a:fld>
            <a:endParaRPr lang="hu-HU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312827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12192-9555-473A-B6B4-227F9D63CF6D}" type="datetimeFigureOut">
              <a:rPr lang="hu-HU" smtClean="0"/>
              <a:t>2023.05.04.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D10DC-8A1B-4D51-A656-78240A69D37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87187822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12192-9555-473A-B6B4-227F9D63CF6D}" type="datetimeFigureOut">
              <a:rPr lang="hu-HU" smtClean="0"/>
              <a:t>2023.05.04.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D10DC-8A1B-4D51-A656-78240A69D37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93027182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hasá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12192-9555-473A-B6B4-227F9D63CF6D}" type="datetimeFigureOut">
              <a:rPr lang="hu-HU" smtClean="0"/>
              <a:t>2023.05.04.</a:t>
            </a:fld>
            <a:endParaRPr lang="hu-HU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D10DC-8A1B-4D51-A656-78240A69D37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71870336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éphasá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 smtClean="0"/>
              <a:t>Kép beszúrásához kattintson az ikonra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 smtClean="0"/>
              <a:t>Kép beszúrásához kattintson az ikonra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 smtClean="0"/>
              <a:t>Kép beszúrásához kattintson az ikonra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12192-9555-473A-B6B4-227F9D63CF6D}" type="datetimeFigureOut">
              <a:rPr lang="hu-HU" smtClean="0"/>
              <a:t>2023.05.04.</a:t>
            </a:fld>
            <a:endParaRPr lang="hu-HU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D10DC-8A1B-4D51-A656-78240A69D37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73588059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12192-9555-473A-B6B4-227F9D63CF6D}" type="datetimeFigureOut">
              <a:rPr lang="hu-HU" smtClean="0"/>
              <a:t>2023.05.04.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D10DC-8A1B-4D51-A656-78240A69D37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44332892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12192-9555-473A-B6B4-227F9D63CF6D}" type="datetimeFigureOut">
              <a:rPr lang="hu-HU" smtClean="0"/>
              <a:t>2023.05.04.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D10DC-8A1B-4D51-A656-78240A69D37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01656506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mtClean="0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12192-9555-473A-B6B4-227F9D63CF6D}" type="datetimeFigureOut">
              <a:rPr lang="hu-HU" smtClean="0"/>
              <a:t>2023.05.04.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D10DC-8A1B-4D51-A656-78240A69D37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67524933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12192-9555-473A-B6B4-227F9D63CF6D}" type="datetimeFigureOut">
              <a:rPr lang="hu-HU" smtClean="0"/>
              <a:t>2023.05.04.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D10DC-8A1B-4D51-A656-78240A69D37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58431548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12192-9555-473A-B6B4-227F9D63CF6D}" type="datetimeFigureOut">
              <a:rPr lang="hu-HU" smtClean="0"/>
              <a:t>2023.05.04.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D10DC-8A1B-4D51-A656-78240A69D37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697552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12192-9555-473A-B6B4-227F9D63CF6D}" type="datetimeFigureOut">
              <a:rPr lang="hu-HU" smtClean="0"/>
              <a:t>2023.05.04.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D10DC-8A1B-4D51-A656-78240A69D37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01030982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12192-9555-473A-B6B4-227F9D63CF6D}" type="datetimeFigureOut">
              <a:rPr lang="hu-HU" smtClean="0"/>
              <a:t>2023.05.04.</a:t>
            </a:fld>
            <a:endParaRPr lang="hu-H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D10DC-8A1B-4D51-A656-78240A69D37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5728041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12192-9555-473A-B6B4-227F9D63CF6D}" type="datetimeFigureOut">
              <a:rPr lang="hu-HU" smtClean="0"/>
              <a:t>2023.05.04.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D10DC-8A1B-4D51-A656-78240A69D37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86962948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12192-9555-473A-B6B4-227F9D63CF6D}" type="datetimeFigureOut">
              <a:rPr lang="hu-HU" smtClean="0"/>
              <a:t>2023.05.04.</a:t>
            </a:fld>
            <a:endParaRPr lang="hu-HU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D10DC-8A1B-4D51-A656-78240A69D37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67677097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12192-9555-473A-B6B4-227F9D63CF6D}" type="datetimeFigureOut">
              <a:rPr lang="hu-HU" smtClean="0"/>
              <a:t>2023.05.04.</a:t>
            </a:fld>
            <a:endParaRPr lang="hu-HU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D10DC-8A1B-4D51-A656-78240A69D37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16842427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12192-9555-473A-B6B4-227F9D63CF6D}" type="datetimeFigureOut">
              <a:rPr lang="hu-HU" smtClean="0"/>
              <a:t>2023.05.04.</a:t>
            </a:fld>
            <a:endParaRPr lang="hu-HU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D10DC-8A1B-4D51-A656-78240A69D37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95348464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 smtClean="0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12192-9555-473A-B6B4-227F9D63CF6D}" type="datetimeFigureOut">
              <a:rPr lang="hu-HU" smtClean="0"/>
              <a:t>2023.05.04.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D10DC-8A1B-4D51-A656-78240A69D37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59886365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áma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 smtClean="0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12192-9555-473A-B6B4-227F9D63CF6D}" type="datetimeFigureOut">
              <a:rPr lang="hu-HU" smtClean="0"/>
              <a:t>2023.05.04.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D10DC-8A1B-4D51-A656-78240A69D37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64691573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ím és képaláír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12192-9555-473A-B6B4-227F9D63CF6D}" type="datetimeFigureOut">
              <a:rPr lang="hu-HU" smtClean="0"/>
              <a:t>2023.05.04.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D10DC-8A1B-4D51-A656-78240A69D37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79245873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dézet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hu-HU" smtClean="0"/>
              <a:t>Mintaszöveg szerkesztése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12192-9555-473A-B6B4-227F9D63CF6D}" type="datetimeFigureOut">
              <a:rPr lang="hu-HU" smtClean="0"/>
              <a:t>2023.05.04.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D10DC-8A1B-4D51-A656-78240A69D373}" type="slidenum">
              <a:rPr lang="hu-HU" smtClean="0"/>
              <a:t>‹#›</a:t>
            </a:fld>
            <a:endParaRPr lang="hu-HU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392589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12192-9555-473A-B6B4-227F9D63CF6D}" type="datetimeFigureOut">
              <a:rPr lang="hu-HU" smtClean="0"/>
              <a:t>2023.05.04.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D10DC-8A1B-4D51-A656-78240A69D37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75793394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hasá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12192-9555-473A-B6B4-227F9D63CF6D}" type="datetimeFigureOut">
              <a:rPr lang="hu-HU" smtClean="0"/>
              <a:t>2023.05.04.</a:t>
            </a:fld>
            <a:endParaRPr lang="hu-HU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D10DC-8A1B-4D51-A656-78240A69D37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82290518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éphasá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 smtClean="0"/>
              <a:t>Kép beszúrásához kattintson az ikonra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 smtClean="0"/>
              <a:t>Kép beszúrásához kattintson az ikonra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 smtClean="0"/>
              <a:t>Kép beszúrásához kattintson az ikonra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12192-9555-473A-B6B4-227F9D63CF6D}" type="datetimeFigureOut">
              <a:rPr lang="hu-HU" smtClean="0"/>
              <a:t>2023.05.04.</a:t>
            </a:fld>
            <a:endParaRPr lang="hu-HU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D10DC-8A1B-4D51-A656-78240A69D37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3590461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12192-9555-473A-B6B4-227F9D63CF6D}" type="datetimeFigureOut">
              <a:rPr lang="hu-HU" smtClean="0"/>
              <a:t>2023.05.04.</a:t>
            </a:fld>
            <a:endParaRPr lang="hu-H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D10DC-8A1B-4D51-A656-78240A69D37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17862141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12192-9555-473A-B6B4-227F9D63CF6D}" type="datetimeFigureOut">
              <a:rPr lang="hu-HU" smtClean="0"/>
              <a:t>2023.05.04.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D10DC-8A1B-4D51-A656-78240A69D37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74373211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12192-9555-473A-B6B4-227F9D63CF6D}" type="datetimeFigureOut">
              <a:rPr lang="hu-HU" smtClean="0"/>
              <a:t>2023.05.04.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D10DC-8A1B-4D51-A656-78240A69D37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5377463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12192-9555-473A-B6B4-227F9D63CF6D}" type="datetimeFigureOut">
              <a:rPr lang="hu-HU" smtClean="0"/>
              <a:t>2023.05.04.</a:t>
            </a:fld>
            <a:endParaRPr lang="hu-HU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D10DC-8A1B-4D51-A656-78240A69D37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5200944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12192-9555-473A-B6B4-227F9D63CF6D}" type="datetimeFigureOut">
              <a:rPr lang="hu-HU" smtClean="0"/>
              <a:t>2023.05.04.</a:t>
            </a:fld>
            <a:endParaRPr lang="hu-HU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D10DC-8A1B-4D51-A656-78240A69D37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2345225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12192-9555-473A-B6B4-227F9D63CF6D}" type="datetimeFigureOut">
              <a:rPr lang="hu-HU" smtClean="0"/>
              <a:t>2023.05.04.</a:t>
            </a:fld>
            <a:endParaRPr lang="hu-HU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D10DC-8A1B-4D51-A656-78240A69D37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9725120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 smtClean="0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12192-9555-473A-B6B4-227F9D63CF6D}" type="datetimeFigureOut">
              <a:rPr lang="hu-HU" smtClean="0"/>
              <a:t>2023.05.04.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D10DC-8A1B-4D51-A656-78240A69D37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9157086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20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7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Relationship Id="rId22" Type="http://schemas.openxmlformats.org/officeDocument/2006/relationships/image" Target="../media/image5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slideLayout" Target="../slideLayouts/slideLayout47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37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6.xml"/><Relationship Id="rId17" Type="http://schemas.openxmlformats.org/officeDocument/2006/relationships/slideLayout" Target="../slideLayouts/slideLayout51.xml"/><Relationship Id="rId2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50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44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4" Type="http://schemas.openxmlformats.org/officeDocument/2006/relationships/slideLayout" Target="../slideLayouts/slideLayout48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7812192-9555-473A-B6B4-227F9D63CF6D}" type="datetimeFigureOut">
              <a:rPr lang="hu-HU" smtClean="0"/>
              <a:t>2023.05.04.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2D10DC-8A1B-4D51-A656-78240A69D37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9488686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  <p:sldLayoutId id="2147483705" r:id="rId15"/>
    <p:sldLayoutId id="2147483706" r:id="rId16"/>
    <p:sldLayoutId id="214748370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7812192-9555-473A-B6B4-227F9D63CF6D}" type="datetimeFigureOut">
              <a:rPr lang="hu-HU" smtClean="0"/>
              <a:t>2023.05.04.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2D10DC-8A1B-4D51-A656-78240A69D37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99962130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  <p:sldLayoutId id="2147483720" r:id="rId12"/>
    <p:sldLayoutId id="2147483721" r:id="rId13"/>
    <p:sldLayoutId id="2147483722" r:id="rId14"/>
    <p:sldLayoutId id="2147483723" r:id="rId15"/>
    <p:sldLayoutId id="2147483724" r:id="rId16"/>
    <p:sldLayoutId id="214748372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7812192-9555-473A-B6B4-227F9D63CF6D}" type="datetimeFigureOut">
              <a:rPr lang="hu-HU" smtClean="0"/>
              <a:t>2023.05.04.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2D10DC-8A1B-4D51-A656-78240A69D37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71691062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  <p:sldLayoutId id="2147483739" r:id="rId13"/>
    <p:sldLayoutId id="2147483740" r:id="rId14"/>
    <p:sldLayoutId id="2147483741" r:id="rId15"/>
    <p:sldLayoutId id="2147483742" r:id="rId16"/>
    <p:sldLayoutId id="2147483743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Molsheim" TargetMode="External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Csoportba foglalás 43"/>
          <p:cNvGrpSpPr/>
          <p:nvPr/>
        </p:nvGrpSpPr>
        <p:grpSpPr>
          <a:xfrm>
            <a:off x="475612" y="223834"/>
            <a:ext cx="11487967" cy="6454399"/>
            <a:chOff x="334838" y="318934"/>
            <a:chExt cx="11487967" cy="6454399"/>
          </a:xfrm>
          <a:blipFill>
            <a:blip r:embed="rId2"/>
            <a:stretch>
              <a:fillRect/>
            </a:stretch>
          </a:blipFill>
        </p:grpSpPr>
        <p:sp>
          <p:nvSpPr>
            <p:cNvPr id="4" name="Lekerekített téglalap 3"/>
            <p:cNvSpPr/>
            <p:nvPr/>
          </p:nvSpPr>
          <p:spPr>
            <a:xfrm>
              <a:off x="1893190" y="702133"/>
              <a:ext cx="927278" cy="5744849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5" name="Lekerekített téglalap 4"/>
            <p:cNvSpPr/>
            <p:nvPr/>
          </p:nvSpPr>
          <p:spPr>
            <a:xfrm>
              <a:off x="2794711" y="1266108"/>
              <a:ext cx="811369" cy="4554303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6" name="Lekerekített téglalap 5"/>
            <p:cNvSpPr/>
            <p:nvPr/>
          </p:nvSpPr>
          <p:spPr>
            <a:xfrm>
              <a:off x="3606083" y="1122362"/>
              <a:ext cx="927278" cy="5051185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7" name="Lekerekített téglalap 6"/>
            <p:cNvSpPr/>
            <p:nvPr/>
          </p:nvSpPr>
          <p:spPr>
            <a:xfrm>
              <a:off x="4520483" y="318934"/>
              <a:ext cx="811369" cy="581905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8" name="Lekerekített téglalap 7"/>
            <p:cNvSpPr/>
            <p:nvPr/>
          </p:nvSpPr>
          <p:spPr>
            <a:xfrm rot="10800000">
              <a:off x="5318974" y="1448982"/>
              <a:ext cx="927278" cy="5051185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9" name="Lekerekített téglalap 8"/>
            <p:cNvSpPr/>
            <p:nvPr/>
          </p:nvSpPr>
          <p:spPr>
            <a:xfrm rot="10800000">
              <a:off x="6246249" y="819179"/>
              <a:ext cx="811369" cy="4617081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10" name="Lekerekített téglalap 9"/>
            <p:cNvSpPr/>
            <p:nvPr/>
          </p:nvSpPr>
          <p:spPr>
            <a:xfrm rot="10800000">
              <a:off x="6961019" y="1379145"/>
              <a:ext cx="927278" cy="5051185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11" name="Lekerekített téglalap 10"/>
            <p:cNvSpPr/>
            <p:nvPr/>
          </p:nvSpPr>
          <p:spPr>
            <a:xfrm rot="10800000">
              <a:off x="7881856" y="318934"/>
              <a:ext cx="811369" cy="581905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12" name="Lekerekített téglalap 11"/>
            <p:cNvSpPr/>
            <p:nvPr/>
          </p:nvSpPr>
          <p:spPr>
            <a:xfrm rot="10800000">
              <a:off x="8680347" y="1688845"/>
              <a:ext cx="811369" cy="4741485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13" name="Lekerekített téglalap 12"/>
            <p:cNvSpPr/>
            <p:nvPr/>
          </p:nvSpPr>
          <p:spPr>
            <a:xfrm rot="10800000">
              <a:off x="9465962" y="702449"/>
              <a:ext cx="811369" cy="5394189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40" name="Lekerekített téglalap 39"/>
            <p:cNvSpPr/>
            <p:nvPr/>
          </p:nvSpPr>
          <p:spPr>
            <a:xfrm rot="10800000">
              <a:off x="10238699" y="1266108"/>
              <a:ext cx="811369" cy="5221233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41" name="Lekerekített téglalap 40"/>
            <p:cNvSpPr/>
            <p:nvPr/>
          </p:nvSpPr>
          <p:spPr>
            <a:xfrm rot="10800000">
              <a:off x="11011436" y="1688845"/>
              <a:ext cx="811369" cy="4221708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42" name="Lekerekített téglalap 41"/>
            <p:cNvSpPr/>
            <p:nvPr/>
          </p:nvSpPr>
          <p:spPr>
            <a:xfrm rot="10800000">
              <a:off x="334838" y="1852509"/>
              <a:ext cx="811369" cy="4244129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43" name="Lekerekített téglalap 42"/>
            <p:cNvSpPr/>
            <p:nvPr/>
          </p:nvSpPr>
          <p:spPr>
            <a:xfrm rot="10800000">
              <a:off x="1114017" y="1379145"/>
              <a:ext cx="811369" cy="5394188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</p:grpSp>
      <p:sp>
        <p:nvSpPr>
          <p:cNvPr id="3" name="Szövegdoboz 2"/>
          <p:cNvSpPr txBox="1"/>
          <p:nvPr/>
        </p:nvSpPr>
        <p:spPr>
          <a:xfrm>
            <a:off x="0" y="21485"/>
            <a:ext cx="44322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 smtClean="0">
                <a:solidFill>
                  <a:schemeClr val="bg1"/>
                </a:solidFill>
              </a:rPr>
              <a:t>Készítette: Gróf Erik, Szepesi Dominik, Kallós Bence, Molnár Péter, </a:t>
            </a:r>
            <a:r>
              <a:rPr lang="hu-HU" dirty="0" smtClean="0">
                <a:solidFill>
                  <a:schemeClr val="bg1"/>
                </a:solidFill>
              </a:rPr>
              <a:t>Hamburger </a:t>
            </a:r>
            <a:r>
              <a:rPr lang="hu-HU" dirty="0" err="1" smtClean="0">
                <a:solidFill>
                  <a:schemeClr val="bg1"/>
                </a:solidFill>
              </a:rPr>
              <a:t>Petya</a:t>
            </a:r>
            <a:endParaRPr lang="hu-HU" dirty="0">
              <a:solidFill>
                <a:schemeClr val="bg1"/>
              </a:solidFill>
            </a:endParaRPr>
          </a:p>
        </p:txBody>
      </p:sp>
      <p:sp>
        <p:nvSpPr>
          <p:cNvPr id="15" name="Szövegdoboz 14"/>
          <p:cNvSpPr txBox="1"/>
          <p:nvPr/>
        </p:nvSpPr>
        <p:spPr>
          <a:xfrm>
            <a:off x="4524226" y="21485"/>
            <a:ext cx="267415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6000" b="1" i="1" dirty="0" smtClean="0">
                <a:solidFill>
                  <a:schemeClr val="bg1"/>
                </a:solidFill>
              </a:rPr>
              <a:t>Autók</a:t>
            </a:r>
            <a:endParaRPr lang="hu-HU" sz="6000" b="1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4971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églalap 1"/>
          <p:cNvSpPr/>
          <p:nvPr/>
        </p:nvSpPr>
        <p:spPr>
          <a:xfrm>
            <a:off x="3908194" y="190500"/>
            <a:ext cx="408233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hu-HU" sz="3200" b="1" dirty="0" smtClean="0">
                <a:latin typeface="Linux Libertine"/>
              </a:rPr>
              <a:t>A leggyengébb autó</a:t>
            </a:r>
            <a:endParaRPr lang="hu-HU" sz="3200" b="1" dirty="0">
              <a:effectLst/>
              <a:latin typeface="Linux Libertine"/>
            </a:endParaRPr>
          </a:p>
        </p:txBody>
      </p:sp>
      <p:pic>
        <p:nvPicPr>
          <p:cNvPr id="4098" name="Picture 2" descr="Totalcar – Peel P50 - Gumipor – Galéri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5194" y="2734512"/>
            <a:ext cx="5531290" cy="3684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églalap 2"/>
          <p:cNvSpPr/>
          <p:nvPr/>
        </p:nvSpPr>
        <p:spPr>
          <a:xfrm>
            <a:off x="369194" y="1660998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hu-HU" dirty="0">
                <a:latin typeface="Arial" panose="020B0604020202020204" pitchFamily="34" charset="0"/>
              </a:rPr>
              <a:t>A </a:t>
            </a:r>
            <a:r>
              <a:rPr lang="hu-HU" b="1" dirty="0" err="1">
                <a:latin typeface="Arial" panose="020B0604020202020204" pitchFamily="34" charset="0"/>
              </a:rPr>
              <a:t>Peel</a:t>
            </a:r>
            <a:r>
              <a:rPr lang="hu-HU" b="1" dirty="0">
                <a:latin typeface="Arial" panose="020B0604020202020204" pitchFamily="34" charset="0"/>
              </a:rPr>
              <a:t> </a:t>
            </a:r>
            <a:r>
              <a:rPr lang="hu-HU" b="1" dirty="0" err="1">
                <a:latin typeface="Arial" panose="020B0604020202020204" pitchFamily="34" charset="0"/>
              </a:rPr>
              <a:t>P50</a:t>
            </a:r>
            <a:r>
              <a:rPr lang="hu-HU" dirty="0">
                <a:latin typeface="Arial" panose="020B0604020202020204" pitchFamily="34" charset="0"/>
              </a:rPr>
              <a:t> egy miniautó, amelyet a Man-szigeten található </a:t>
            </a:r>
            <a:r>
              <a:rPr lang="hu-HU" dirty="0" err="1">
                <a:latin typeface="Arial" panose="020B0604020202020204" pitchFamily="34" charset="0"/>
              </a:rPr>
              <a:t>Peel</a:t>
            </a:r>
            <a:r>
              <a:rPr lang="hu-HU" dirty="0">
                <a:latin typeface="Arial" panose="020B0604020202020204" pitchFamily="34" charset="0"/>
              </a:rPr>
              <a:t> </a:t>
            </a:r>
            <a:r>
              <a:rPr lang="hu-HU" dirty="0" err="1">
                <a:latin typeface="Arial" panose="020B0604020202020204" pitchFamily="34" charset="0"/>
              </a:rPr>
              <a:t>Engineering</a:t>
            </a:r>
            <a:r>
              <a:rPr lang="hu-HU" dirty="0">
                <a:latin typeface="Arial" panose="020B0604020202020204" pitchFamily="34" charset="0"/>
              </a:rPr>
              <a:t> </a:t>
            </a:r>
            <a:r>
              <a:rPr lang="hu-HU" dirty="0" err="1">
                <a:latin typeface="Arial" panose="020B0604020202020204" pitchFamily="34" charset="0"/>
              </a:rPr>
              <a:t>Company</a:t>
            </a:r>
            <a:r>
              <a:rPr lang="hu-HU" dirty="0">
                <a:latin typeface="Arial" panose="020B0604020202020204" pitchFamily="34" charset="0"/>
              </a:rPr>
              <a:t> készített 1962-</a:t>
            </a:r>
            <a:r>
              <a:rPr lang="hu-HU" dirty="0" err="1">
                <a:latin typeface="Arial" panose="020B0604020202020204" pitchFamily="34" charset="0"/>
              </a:rPr>
              <a:t>től</a:t>
            </a:r>
            <a:r>
              <a:rPr lang="hu-HU" dirty="0">
                <a:latin typeface="Arial" panose="020B0604020202020204" pitchFamily="34" charset="0"/>
              </a:rPr>
              <a:t> 1965-ig. A világ legkisebb autója. Együléses, egyajtós, három </a:t>
            </a:r>
            <a:r>
              <a:rPr lang="hu-HU" dirty="0" err="1">
                <a:latin typeface="Arial" panose="020B0604020202020204" pitchFamily="34" charset="0"/>
              </a:rPr>
              <a:t>kerekű</a:t>
            </a:r>
            <a:r>
              <a:rPr lang="hu-HU" dirty="0">
                <a:latin typeface="Arial" panose="020B0604020202020204" pitchFamily="34" charset="0"/>
              </a:rPr>
              <a:t>, és egy 193 centiméternél magasabb ember nem nagyon férne bele</a:t>
            </a:r>
            <a:r>
              <a:rPr lang="hu-HU" dirty="0" smtClean="0">
                <a:latin typeface="Arial" panose="020B0604020202020204" pitchFamily="34" charset="0"/>
              </a:rPr>
              <a:t>.</a:t>
            </a:r>
          </a:p>
          <a:p>
            <a:r>
              <a:rPr lang="hu-HU" dirty="0" smtClean="0">
                <a:latin typeface="Arial" panose="020B0604020202020204" pitchFamily="34" charset="0"/>
              </a:rPr>
              <a:t>Tömeg: 59 kg</a:t>
            </a:r>
          </a:p>
          <a:p>
            <a:r>
              <a:rPr lang="hu-HU" dirty="0" smtClean="0">
                <a:latin typeface="Arial" panose="020B0604020202020204" pitchFamily="34" charset="0"/>
              </a:rPr>
              <a:t>Max. sebesség 61 km/h</a:t>
            </a:r>
          </a:p>
          <a:p>
            <a:r>
              <a:rPr lang="hu-HU" dirty="0" smtClean="0">
                <a:latin typeface="Arial" panose="020B0604020202020204" pitchFamily="34" charset="0"/>
              </a:rPr>
              <a:t>Teljesítmény: 3 lóerő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964437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zövegdoboz 2"/>
          <p:cNvSpPr txBox="1"/>
          <p:nvPr/>
        </p:nvSpPr>
        <p:spPr>
          <a:xfrm>
            <a:off x="4229100" y="114300"/>
            <a:ext cx="3733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200" b="1" dirty="0" smtClean="0"/>
              <a:t>Legerősebb autó</a:t>
            </a:r>
            <a:endParaRPr lang="hu-HU" sz="3200" b="1" dirty="0"/>
          </a:p>
        </p:txBody>
      </p:sp>
      <p:pic>
        <p:nvPicPr>
          <p:cNvPr id="3074" name="Picture 2" descr="Bugatti Chiron Pur Sport: An Immodestly Fast Ride - WSJ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1256" y="1385372"/>
            <a:ext cx="5238437" cy="5238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églalap 3"/>
          <p:cNvSpPr/>
          <p:nvPr/>
        </p:nvSpPr>
        <p:spPr>
          <a:xfrm>
            <a:off x="472225" y="3820302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hu-HU" dirty="0">
                <a:latin typeface="Arial" panose="020B0604020202020204" pitchFamily="34" charset="0"/>
              </a:rPr>
              <a:t>A </a:t>
            </a:r>
            <a:r>
              <a:rPr lang="hu-HU" dirty="0" err="1">
                <a:latin typeface="Arial" panose="020B0604020202020204" pitchFamily="34" charset="0"/>
              </a:rPr>
              <a:t>Veyron</a:t>
            </a:r>
            <a:r>
              <a:rPr lang="hu-HU" dirty="0">
                <a:latin typeface="Arial" panose="020B0604020202020204" pitchFamily="34" charset="0"/>
              </a:rPr>
              <a:t> fő átviteli alkatrésze a 7993 köbcentiméteres (8,0 literes; 487,8 köbcentiméteres) négyturbós </a:t>
            </a:r>
            <a:r>
              <a:rPr lang="hu-HU" dirty="0" err="1" smtClean="0">
                <a:latin typeface="Arial" panose="020B0604020202020204" pitchFamily="34" charset="0"/>
              </a:rPr>
              <a:t>W16</a:t>
            </a:r>
            <a:r>
              <a:rPr lang="hu-HU" dirty="0">
                <a:latin typeface="Arial" panose="020B0604020202020204" pitchFamily="34" charset="0"/>
              </a:rPr>
              <a:t> -os motor , bár ezt alaposan frissítették. A </a:t>
            </a:r>
            <a:r>
              <a:rPr lang="hu-HU" dirty="0" err="1">
                <a:latin typeface="Arial" panose="020B0604020202020204" pitchFamily="34" charset="0"/>
              </a:rPr>
              <a:t>Chiron</a:t>
            </a:r>
            <a:r>
              <a:rPr lang="hu-HU" dirty="0">
                <a:latin typeface="Arial" panose="020B0604020202020204" pitchFamily="34" charset="0"/>
              </a:rPr>
              <a:t> motorjának csúcsteljesítménye 1103,25 kW (1479 LE; 1500 LE) 6700 ford./percnél és 1600 </a:t>
            </a:r>
            <a:r>
              <a:rPr lang="hu-HU" dirty="0" err="1">
                <a:latin typeface="Arial" panose="020B0604020202020204" pitchFamily="34" charset="0"/>
              </a:rPr>
              <a:t>N⋅m</a:t>
            </a:r>
            <a:r>
              <a:rPr lang="hu-HU" dirty="0">
                <a:latin typeface="Arial" panose="020B0604020202020204" pitchFamily="34" charset="0"/>
              </a:rPr>
              <a:t> (1180 </a:t>
            </a:r>
            <a:r>
              <a:rPr lang="hu-HU" dirty="0" err="1">
                <a:latin typeface="Arial" panose="020B0604020202020204" pitchFamily="34" charset="0"/>
              </a:rPr>
              <a:t>lb⋅ft</a:t>
            </a:r>
            <a:r>
              <a:rPr lang="hu-HU" dirty="0">
                <a:latin typeface="Arial" panose="020B0604020202020204" pitchFamily="34" charset="0"/>
              </a:rPr>
              <a:t>) nyomatéka 2000-től 6000 fordulat/percig.  Az előd legerősebb változatának motorja, a </a:t>
            </a:r>
            <a:r>
              <a:rPr lang="hu-HU" dirty="0" err="1">
                <a:latin typeface="Arial" panose="020B0604020202020204" pitchFamily="34" charset="0"/>
              </a:rPr>
              <a:t>Veyron</a:t>
            </a:r>
            <a:r>
              <a:rPr lang="hu-HU" dirty="0">
                <a:latin typeface="Arial" panose="020B0604020202020204" pitchFamily="34" charset="0"/>
              </a:rPr>
              <a:t> </a:t>
            </a:r>
            <a:r>
              <a:rPr lang="hu-HU" dirty="0" err="1">
                <a:latin typeface="Arial" panose="020B0604020202020204" pitchFamily="34" charset="0"/>
              </a:rPr>
              <a:t>Super</a:t>
            </a:r>
            <a:r>
              <a:rPr lang="hu-HU" dirty="0">
                <a:latin typeface="Arial" panose="020B0604020202020204" pitchFamily="34" charset="0"/>
              </a:rPr>
              <a:t> Sport 221 kW-</a:t>
            </a:r>
            <a:r>
              <a:rPr lang="hu-HU" dirty="0" err="1">
                <a:latin typeface="Arial" panose="020B0604020202020204" pitchFamily="34" charset="0"/>
              </a:rPr>
              <a:t>tal</a:t>
            </a:r>
            <a:r>
              <a:rPr lang="hu-HU" dirty="0">
                <a:latin typeface="Arial" panose="020B0604020202020204" pitchFamily="34" charset="0"/>
              </a:rPr>
              <a:t> (296 LE; 300 LE) kevesebbet termel, mint az új </a:t>
            </a:r>
            <a:r>
              <a:rPr lang="hu-HU" dirty="0" err="1">
                <a:latin typeface="Arial" panose="020B0604020202020204" pitchFamily="34" charset="0"/>
              </a:rPr>
              <a:t>Chiron</a:t>
            </a:r>
            <a:endParaRPr lang="hu-HU" dirty="0"/>
          </a:p>
        </p:txBody>
      </p:sp>
      <p:sp>
        <p:nvSpPr>
          <p:cNvPr id="5" name="Téglalap 4"/>
          <p:cNvSpPr/>
          <p:nvPr/>
        </p:nvSpPr>
        <p:spPr>
          <a:xfrm>
            <a:off x="330558" y="967027"/>
            <a:ext cx="6096000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hu-HU" dirty="0">
                <a:latin typeface="Arial" panose="020B0604020202020204" pitchFamily="34" charset="0"/>
              </a:rPr>
              <a:t>A </a:t>
            </a:r>
            <a:r>
              <a:rPr lang="hu-HU" b="1" dirty="0" err="1">
                <a:latin typeface="Arial" panose="020B0604020202020204" pitchFamily="34" charset="0"/>
              </a:rPr>
              <a:t>Bugatti</a:t>
            </a:r>
            <a:r>
              <a:rPr lang="hu-HU" b="1" dirty="0">
                <a:latin typeface="Arial" panose="020B0604020202020204" pitchFamily="34" charset="0"/>
              </a:rPr>
              <a:t> </a:t>
            </a:r>
            <a:r>
              <a:rPr lang="hu-HU" b="1" dirty="0" err="1">
                <a:latin typeface="Arial" panose="020B0604020202020204" pitchFamily="34" charset="0"/>
              </a:rPr>
              <a:t>Chiron</a:t>
            </a:r>
            <a:r>
              <a:rPr lang="hu-HU" dirty="0">
                <a:latin typeface="Arial" panose="020B0604020202020204" pitchFamily="34" charset="0"/>
              </a:rPr>
              <a:t> egy középmotoros, kétüléses sportautó, amelyet Németországban tervezett és fejlesztett a </a:t>
            </a:r>
            <a:r>
              <a:rPr lang="hu-HU" dirty="0" err="1">
                <a:latin typeface="Arial" panose="020B0604020202020204" pitchFamily="34" charset="0"/>
              </a:rPr>
              <a:t>Bugatti</a:t>
            </a:r>
            <a:r>
              <a:rPr lang="hu-HU" dirty="0">
                <a:latin typeface="Arial" panose="020B0604020202020204" pitchFamily="34" charset="0"/>
              </a:rPr>
              <a:t> </a:t>
            </a:r>
            <a:r>
              <a:rPr lang="hu-HU" dirty="0" err="1">
                <a:latin typeface="Arial" panose="020B0604020202020204" pitchFamily="34" charset="0"/>
              </a:rPr>
              <a:t>Engineering</a:t>
            </a:r>
            <a:r>
              <a:rPr lang="hu-HU" dirty="0">
                <a:latin typeface="Arial" panose="020B0604020202020204" pitchFamily="34" charset="0"/>
              </a:rPr>
              <a:t> GmbH  , és </a:t>
            </a:r>
            <a:r>
              <a:rPr lang="hu-HU" dirty="0" err="1">
                <a:latin typeface="Arial" panose="020B0604020202020204" pitchFamily="34" charset="0"/>
              </a:rPr>
              <a:t>Molsheimben</a:t>
            </a:r>
            <a:r>
              <a:rPr lang="hu-HU" dirty="0">
                <a:latin typeface="Arial" panose="020B0604020202020204" pitchFamily="34" charset="0"/>
              </a:rPr>
              <a:t> (Franciaország) gyártja </a:t>
            </a:r>
            <a:r>
              <a:rPr lang="hu-HU" dirty="0" smtClean="0">
                <a:latin typeface="Arial" panose="020B0604020202020204" pitchFamily="34" charset="0"/>
              </a:rPr>
              <a:t>a francia</a:t>
            </a:r>
            <a:r>
              <a:rPr lang="hu-HU" dirty="0">
                <a:latin typeface="Arial" panose="020B0604020202020204" pitchFamily="34" charset="0"/>
                <a:hlinkClick r:id="rId3" tooltip="Molsheim"/>
              </a:rPr>
              <a:t> </a:t>
            </a:r>
            <a:r>
              <a:rPr lang="hu-HU" dirty="0" err="1">
                <a:latin typeface="Arial" panose="020B0604020202020204" pitchFamily="34" charset="0"/>
              </a:rPr>
              <a:t>Bugatti</a:t>
            </a:r>
            <a:r>
              <a:rPr lang="hu-HU" dirty="0">
                <a:latin typeface="Arial" panose="020B0604020202020204" pitchFamily="34" charset="0"/>
              </a:rPr>
              <a:t> </a:t>
            </a:r>
            <a:r>
              <a:rPr lang="hu-HU" dirty="0" err="1">
                <a:latin typeface="Arial" panose="020B0604020202020204" pitchFamily="34" charset="0"/>
              </a:rPr>
              <a:t>Automobiles</a:t>
            </a:r>
            <a:r>
              <a:rPr lang="hu-HU" dirty="0">
                <a:latin typeface="Arial" panose="020B0604020202020204" pitchFamily="34" charset="0"/>
              </a:rPr>
              <a:t> SAS autógyártó. A </a:t>
            </a:r>
            <a:r>
              <a:rPr lang="hu-HU" dirty="0" err="1">
                <a:latin typeface="Arial" panose="020B0604020202020204" pitchFamily="34" charset="0"/>
              </a:rPr>
              <a:t>Bugatti</a:t>
            </a:r>
            <a:r>
              <a:rPr lang="hu-HU" dirty="0">
                <a:latin typeface="Arial" panose="020B0604020202020204" pitchFamily="34" charset="0"/>
              </a:rPr>
              <a:t> </a:t>
            </a:r>
            <a:r>
              <a:rPr lang="hu-HU" dirty="0" err="1">
                <a:latin typeface="Arial" panose="020B0604020202020204" pitchFamily="34" charset="0"/>
              </a:rPr>
              <a:t>Veyron</a:t>
            </a:r>
            <a:r>
              <a:rPr lang="hu-HU" dirty="0">
                <a:latin typeface="Arial" panose="020B0604020202020204" pitchFamily="34" charset="0"/>
              </a:rPr>
              <a:t> utódja , </a:t>
            </a:r>
            <a:r>
              <a:rPr lang="hu-HU" dirty="0" smtClean="0">
                <a:latin typeface="Arial" panose="020B0604020202020204" pitchFamily="34" charset="0"/>
              </a:rPr>
              <a:t>a </a:t>
            </a:r>
            <a:r>
              <a:rPr lang="hu-HU" dirty="0">
                <a:latin typeface="Arial" panose="020B0604020202020204" pitchFamily="34" charset="0"/>
              </a:rPr>
              <a:t>A </a:t>
            </a:r>
            <a:r>
              <a:rPr lang="hu-HU" dirty="0" err="1">
                <a:latin typeface="Arial" panose="020B0604020202020204" pitchFamily="34" charset="0"/>
              </a:rPr>
              <a:t>Chiront</a:t>
            </a:r>
            <a:r>
              <a:rPr lang="hu-HU" dirty="0">
                <a:latin typeface="Arial" panose="020B0604020202020204" pitchFamily="34" charset="0"/>
              </a:rPr>
              <a:t> először a </a:t>
            </a:r>
            <a:r>
              <a:rPr lang="hu-HU" dirty="0" smtClean="0">
                <a:latin typeface="Arial" panose="020B0604020202020204" pitchFamily="34" charset="0"/>
              </a:rPr>
              <a:t>Genfi Autószalonon</a:t>
            </a:r>
            <a:r>
              <a:rPr lang="hu-HU" dirty="0">
                <a:latin typeface="Arial" panose="020B0604020202020204" pitchFamily="34" charset="0"/>
              </a:rPr>
              <a:t> mutatták be 2016. március 1-jén.  Az autó dizájnját eredetileg a 2015-</a:t>
            </a:r>
            <a:r>
              <a:rPr lang="hu-HU" dirty="0" err="1">
                <a:latin typeface="Arial" panose="020B0604020202020204" pitchFamily="34" charset="0"/>
              </a:rPr>
              <a:t>ös</a:t>
            </a:r>
            <a:r>
              <a:rPr lang="hu-HU" dirty="0">
                <a:latin typeface="Arial" panose="020B0604020202020204" pitchFamily="34" charset="0"/>
              </a:rPr>
              <a:t> Frankfurti Autószalonon </a:t>
            </a:r>
            <a:r>
              <a:rPr lang="hu-HU" dirty="0" smtClean="0">
                <a:latin typeface="Arial" panose="020B0604020202020204" pitchFamily="34" charset="0"/>
              </a:rPr>
              <a:t>bemutatott</a:t>
            </a:r>
            <a:r>
              <a:rPr lang="hu-HU" dirty="0">
                <a:latin typeface="Arial" panose="020B0604020202020204" pitchFamily="34" charset="0"/>
              </a:rPr>
              <a:t> </a:t>
            </a:r>
            <a:r>
              <a:rPr lang="hu-HU" dirty="0" err="1">
                <a:latin typeface="Arial" panose="020B0604020202020204" pitchFamily="34" charset="0"/>
              </a:rPr>
              <a:t>Bugatti</a:t>
            </a:r>
            <a:r>
              <a:rPr lang="hu-HU" dirty="0">
                <a:latin typeface="Arial" panose="020B0604020202020204" pitchFamily="34" charset="0"/>
              </a:rPr>
              <a:t> Vision </a:t>
            </a:r>
            <a:r>
              <a:rPr lang="hu-HU" dirty="0" err="1">
                <a:latin typeface="Arial" panose="020B0604020202020204" pitchFamily="34" charset="0"/>
              </a:rPr>
              <a:t>Gran</a:t>
            </a:r>
            <a:r>
              <a:rPr lang="hu-HU" dirty="0">
                <a:latin typeface="Arial" panose="020B0604020202020204" pitchFamily="34" charset="0"/>
              </a:rPr>
              <a:t> </a:t>
            </a:r>
            <a:r>
              <a:rPr lang="hu-HU" dirty="0" err="1">
                <a:latin typeface="Arial" panose="020B0604020202020204" pitchFamily="34" charset="0"/>
              </a:rPr>
              <a:t>Turismo</a:t>
            </a:r>
            <a:r>
              <a:rPr lang="hu-HU" dirty="0">
                <a:latin typeface="Arial" panose="020B0604020202020204" pitchFamily="34" charset="0"/>
              </a:rPr>
              <a:t> koncepcióautó kapcsán mutatták be .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61463665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zövegdoboz 3"/>
          <p:cNvSpPr txBox="1"/>
          <p:nvPr/>
        </p:nvSpPr>
        <p:spPr>
          <a:xfrm>
            <a:off x="4707945" y="280473"/>
            <a:ext cx="25686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 smtClean="0"/>
              <a:t>Olcsó  autó</a:t>
            </a:r>
          </a:p>
        </p:txBody>
      </p:sp>
      <p:pic>
        <p:nvPicPr>
          <p:cNvPr id="1026" name="Picture 2" descr="1998 Honda Civic Type R (EK9, facelift 1998) 1.6 (185 Hp) | Technical  specs, data, fuel consumption, Dimension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530" y="2607436"/>
            <a:ext cx="5042385" cy="2435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églalap 1"/>
          <p:cNvSpPr/>
          <p:nvPr/>
        </p:nvSpPr>
        <p:spPr>
          <a:xfrm>
            <a:off x="5788686" y="1978365"/>
            <a:ext cx="6096000" cy="369331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hu-HU" dirty="0">
                <a:latin typeface="Arial" panose="020B0604020202020204" pitchFamily="34" charset="0"/>
              </a:rPr>
              <a:t>A hatodik generációs Honda </a:t>
            </a:r>
            <a:r>
              <a:rPr lang="hu-HU" dirty="0" err="1">
                <a:latin typeface="Arial" panose="020B0604020202020204" pitchFamily="34" charset="0"/>
              </a:rPr>
              <a:t>Civic</a:t>
            </a:r>
            <a:r>
              <a:rPr lang="hu-HU" dirty="0">
                <a:latin typeface="Arial" panose="020B0604020202020204" pitchFamily="34" charset="0"/>
              </a:rPr>
              <a:t> egy olyan </a:t>
            </a:r>
            <a:r>
              <a:rPr lang="hu-HU" dirty="0" smtClean="0">
                <a:latin typeface="Arial" panose="020B0604020202020204" pitchFamily="34" charset="0"/>
              </a:rPr>
              <a:t>autó </a:t>
            </a:r>
            <a:r>
              <a:rPr lang="hu-HU" dirty="0">
                <a:latin typeface="Arial" panose="020B0604020202020204" pitchFamily="34" charset="0"/>
              </a:rPr>
              <a:t>, </a:t>
            </a:r>
            <a:r>
              <a:rPr lang="hu-HU" dirty="0" smtClean="0">
                <a:latin typeface="Arial" panose="020B0604020202020204" pitchFamily="34" charset="0"/>
              </a:rPr>
              <a:t>amelyet</a:t>
            </a:r>
            <a:r>
              <a:rPr lang="hu-HU" dirty="0">
                <a:latin typeface="Arial" panose="020B0604020202020204" pitchFamily="34" charset="0"/>
              </a:rPr>
              <a:t> a Honda 1995 és 2000 között gyártott . 1995-</a:t>
            </a:r>
            <a:r>
              <a:rPr lang="hu-HU" dirty="0" err="1">
                <a:latin typeface="Arial" panose="020B0604020202020204" pitchFamily="34" charset="0"/>
              </a:rPr>
              <a:t>ben</a:t>
            </a:r>
            <a:r>
              <a:rPr lang="hu-HU" dirty="0">
                <a:latin typeface="Arial" panose="020B0604020202020204" pitchFamily="34" charset="0"/>
              </a:rPr>
              <a:t> mutatták be 3 ajtós ferdehátú, 4 ajtós </a:t>
            </a:r>
            <a:r>
              <a:rPr lang="hu-HU" dirty="0" err="1">
                <a:latin typeface="Arial" panose="020B0604020202020204" pitchFamily="34" charset="0"/>
              </a:rPr>
              <a:t>szedán</a:t>
            </a:r>
            <a:r>
              <a:rPr lang="hu-HU" dirty="0">
                <a:latin typeface="Arial" panose="020B0604020202020204" pitchFamily="34" charset="0"/>
              </a:rPr>
              <a:t> és 2 ajtós kupé karosszériával, megismételve elődje felállását. A hatodik generációs </a:t>
            </a:r>
            <a:r>
              <a:rPr lang="hu-HU" dirty="0" err="1">
                <a:latin typeface="Arial" panose="020B0604020202020204" pitchFamily="34" charset="0"/>
              </a:rPr>
              <a:t>Civic</a:t>
            </a:r>
            <a:r>
              <a:rPr lang="hu-HU" dirty="0">
                <a:latin typeface="Arial" panose="020B0604020202020204" pitchFamily="34" charset="0"/>
              </a:rPr>
              <a:t> két új, 1,6 literes, 4 hengeres motort és egy új, folyamatosan változó sebességváltót (</a:t>
            </a:r>
            <a:r>
              <a:rPr lang="hu-HU" dirty="0" err="1">
                <a:latin typeface="Arial" panose="020B0604020202020204" pitchFamily="34" charset="0"/>
              </a:rPr>
              <a:t>CVT</a:t>
            </a:r>
            <a:r>
              <a:rPr lang="hu-HU" dirty="0">
                <a:latin typeface="Arial" panose="020B0604020202020204" pitchFamily="34" charset="0"/>
              </a:rPr>
              <a:t>) kínált a </a:t>
            </a:r>
            <a:r>
              <a:rPr lang="hu-HU" dirty="0" err="1">
                <a:latin typeface="Arial" panose="020B0604020202020204" pitchFamily="34" charset="0"/>
              </a:rPr>
              <a:t>HX</a:t>
            </a:r>
            <a:r>
              <a:rPr lang="hu-HU" dirty="0">
                <a:latin typeface="Arial" panose="020B0604020202020204" pitchFamily="34" charset="0"/>
              </a:rPr>
              <a:t> modellen. A kupé és a </a:t>
            </a:r>
            <a:r>
              <a:rPr lang="hu-HU" dirty="0" err="1">
                <a:latin typeface="Arial" panose="020B0604020202020204" pitchFamily="34" charset="0"/>
              </a:rPr>
              <a:t>szedán</a:t>
            </a:r>
            <a:r>
              <a:rPr lang="hu-HU" dirty="0">
                <a:latin typeface="Arial" panose="020B0604020202020204" pitchFamily="34" charset="0"/>
              </a:rPr>
              <a:t> 58 mm-</a:t>
            </a:r>
            <a:r>
              <a:rPr lang="hu-HU" dirty="0" err="1">
                <a:latin typeface="Arial" panose="020B0604020202020204" pitchFamily="34" charset="0"/>
              </a:rPr>
              <a:t>rel</a:t>
            </a:r>
            <a:r>
              <a:rPr lang="hu-HU" dirty="0">
                <a:latin typeface="Arial" panose="020B0604020202020204" pitchFamily="34" charset="0"/>
              </a:rPr>
              <a:t>, a ferdehátú pedig 4,3 hüvelykkel (109 mm-</a:t>
            </a:r>
            <a:r>
              <a:rPr lang="hu-HU" dirty="0" err="1">
                <a:latin typeface="Arial" panose="020B0604020202020204" pitchFamily="34" charset="0"/>
              </a:rPr>
              <a:t>rel</a:t>
            </a:r>
            <a:r>
              <a:rPr lang="hu-HU" dirty="0">
                <a:latin typeface="Arial" panose="020B0604020202020204" pitchFamily="34" charset="0"/>
              </a:rPr>
              <a:t>) hosszabb, mint az előző generációs </a:t>
            </a:r>
            <a:r>
              <a:rPr lang="hu-HU" dirty="0" err="1">
                <a:latin typeface="Arial" panose="020B0604020202020204" pitchFamily="34" charset="0"/>
              </a:rPr>
              <a:t>Civic</a:t>
            </a:r>
            <a:r>
              <a:rPr lang="hu-HU" dirty="0">
                <a:latin typeface="Arial" panose="020B0604020202020204" pitchFamily="34" charset="0"/>
              </a:rPr>
              <a:t>. Ez volt a </a:t>
            </a:r>
            <a:r>
              <a:rPr lang="hu-HU" dirty="0" err="1">
                <a:latin typeface="Arial" panose="020B0604020202020204" pitchFamily="34" charset="0"/>
              </a:rPr>
              <a:t>Civic</a:t>
            </a:r>
            <a:r>
              <a:rPr lang="hu-HU" dirty="0">
                <a:latin typeface="Arial" panose="020B0604020202020204" pitchFamily="34" charset="0"/>
              </a:rPr>
              <a:t> utolsó generációja, amelynek első </a:t>
            </a:r>
            <a:r>
              <a:rPr lang="hu-HU" dirty="0" smtClean="0">
                <a:latin typeface="Arial" panose="020B0604020202020204" pitchFamily="34" charset="0"/>
              </a:rPr>
              <a:t>dupla lengőkaros felfüggesztése</a:t>
            </a:r>
            <a:r>
              <a:rPr lang="hu-HU" dirty="0">
                <a:latin typeface="Arial" panose="020B0604020202020204" pitchFamily="34" charset="0"/>
              </a:rPr>
              <a:t> volt , mivel a következő hetedik generáció az első </a:t>
            </a:r>
            <a:r>
              <a:rPr lang="hu-HU" dirty="0" smtClean="0">
                <a:latin typeface="Arial" panose="020B0604020202020204" pitchFamily="34" charset="0"/>
              </a:rPr>
              <a:t>felfüggesztést</a:t>
            </a:r>
            <a:r>
              <a:rPr lang="hu-HU" dirty="0">
                <a:latin typeface="Arial" panose="020B0604020202020204" pitchFamily="34" charset="0"/>
              </a:rPr>
              <a:t> </a:t>
            </a:r>
            <a:r>
              <a:rPr lang="hu-HU" dirty="0" err="1">
                <a:latin typeface="Arial" panose="020B0604020202020204" pitchFamily="34" charset="0"/>
              </a:rPr>
              <a:t>MacPherson</a:t>
            </a:r>
            <a:r>
              <a:rPr lang="hu-HU" dirty="0">
                <a:latin typeface="Arial" panose="020B0604020202020204" pitchFamily="34" charset="0"/>
              </a:rPr>
              <a:t> </a:t>
            </a:r>
            <a:r>
              <a:rPr lang="hu-HU" dirty="0" smtClean="0">
                <a:latin typeface="Arial" panose="020B0604020202020204" pitchFamily="34" charset="0"/>
              </a:rPr>
              <a:t>rugóstagra cserélte</a:t>
            </a:r>
            <a:r>
              <a:rPr lang="hu-HU" dirty="0">
                <a:latin typeface="Arial" panose="020B0604020202020204" pitchFamily="34" charset="0"/>
              </a:rPr>
              <a:t> .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52817126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Ferrari 250 GT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094" y="2214020"/>
            <a:ext cx="6228718" cy="3182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zövegdoboz 1"/>
          <p:cNvSpPr txBox="1"/>
          <p:nvPr/>
        </p:nvSpPr>
        <p:spPr>
          <a:xfrm>
            <a:off x="4378816" y="450760"/>
            <a:ext cx="32197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400" b="1" dirty="0" smtClean="0"/>
              <a:t>Legdrágább autó</a:t>
            </a:r>
            <a:endParaRPr lang="hu-HU" sz="2400" b="1" dirty="0"/>
          </a:p>
        </p:txBody>
      </p:sp>
      <p:sp>
        <p:nvSpPr>
          <p:cNvPr id="3" name="Téglalap 2"/>
          <p:cNvSpPr/>
          <p:nvPr/>
        </p:nvSpPr>
        <p:spPr>
          <a:xfrm>
            <a:off x="7091966" y="1917398"/>
            <a:ext cx="4344473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u-HU" dirty="0">
                <a:latin typeface="Lato"/>
              </a:rPr>
              <a:t>A teljesítmény, a stílus és a származás ezen szintjén nem lehet meglepő, hogy a 250 </a:t>
            </a:r>
            <a:r>
              <a:rPr lang="hu-HU" dirty="0" err="1">
                <a:latin typeface="Lato"/>
              </a:rPr>
              <a:t>GTO</a:t>
            </a:r>
            <a:r>
              <a:rPr lang="hu-HU" dirty="0">
                <a:latin typeface="Lato"/>
              </a:rPr>
              <a:t> jelenleg a világ egyik legdrágább autója. A </a:t>
            </a:r>
            <a:r>
              <a:rPr lang="hu-HU" dirty="0" err="1">
                <a:latin typeface="Lato"/>
              </a:rPr>
              <a:t>Chassis</a:t>
            </a:r>
            <a:r>
              <a:rPr lang="hu-HU" dirty="0">
                <a:latin typeface="Lato"/>
              </a:rPr>
              <a:t> </a:t>
            </a:r>
            <a:r>
              <a:rPr lang="hu-HU" dirty="0" err="1">
                <a:latin typeface="Lato"/>
              </a:rPr>
              <a:t>3729GT</a:t>
            </a:r>
            <a:r>
              <a:rPr lang="hu-HU" dirty="0">
                <a:latin typeface="Lato"/>
              </a:rPr>
              <a:t> magas, kilencmillió dolláros ajánlatot kapott a </a:t>
            </a:r>
            <a:r>
              <a:rPr lang="hu-HU" dirty="0" err="1">
                <a:latin typeface="Lato"/>
              </a:rPr>
              <a:t>Bonhams</a:t>
            </a:r>
            <a:r>
              <a:rPr lang="hu-HU" dirty="0">
                <a:latin typeface="Lato"/>
              </a:rPr>
              <a:t> 1997-es </a:t>
            </a:r>
            <a:r>
              <a:rPr lang="hu-HU" dirty="0" err="1">
                <a:latin typeface="Lato"/>
              </a:rPr>
              <a:t>gstaadi</a:t>
            </a:r>
            <a:r>
              <a:rPr lang="hu-HU" dirty="0">
                <a:latin typeface="Lato"/>
              </a:rPr>
              <a:t> aukcióján, de mivel nem tudta teljesíteni a tartalékot, a modellt kizárólag magánpiacon értékesítették. Senki sem tudja igazán a legmagasabb árat, amit egy </a:t>
            </a:r>
            <a:r>
              <a:rPr lang="hu-HU" dirty="0" err="1">
                <a:latin typeface="Lato"/>
              </a:rPr>
              <a:t>GTO</a:t>
            </a:r>
            <a:r>
              <a:rPr lang="hu-HU" dirty="0">
                <a:latin typeface="Lato"/>
              </a:rPr>
              <a:t>-ért fizettek, de becsléseink szerint a </a:t>
            </a:r>
            <a:r>
              <a:rPr lang="hu-HU" dirty="0" smtClean="0">
                <a:latin typeface="Lato"/>
              </a:rPr>
              <a:t>75 000 000 </a:t>
            </a:r>
            <a:r>
              <a:rPr lang="hu-HU" dirty="0">
                <a:latin typeface="Lato"/>
              </a:rPr>
              <a:t>USD reális érték </a:t>
            </a:r>
            <a:r>
              <a:rPr lang="hu-HU" dirty="0" smtClean="0">
                <a:latin typeface="Lato"/>
              </a:rPr>
              <a:t>2023-</a:t>
            </a:r>
            <a:r>
              <a:rPr lang="hu-HU" dirty="0" err="1" smtClean="0">
                <a:latin typeface="Lato"/>
              </a:rPr>
              <a:t>ban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941575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2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zövegdoboz 1"/>
          <p:cNvSpPr txBox="1"/>
          <p:nvPr/>
        </p:nvSpPr>
        <p:spPr>
          <a:xfrm>
            <a:off x="914400" y="889000"/>
            <a:ext cx="41402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hu-HU" sz="2400" dirty="0" smtClean="0"/>
          </a:p>
          <a:p>
            <a:r>
              <a:rPr lang="hu-HU" sz="2400" dirty="0" smtClean="0"/>
              <a:t>-Kiírja a </a:t>
            </a:r>
            <a:r>
              <a:rPr lang="hu-HU" sz="2400" dirty="0" err="1" smtClean="0"/>
              <a:t>legdárgább</a:t>
            </a:r>
            <a:r>
              <a:rPr lang="hu-HU" sz="2400" dirty="0" smtClean="0"/>
              <a:t> autót</a:t>
            </a:r>
          </a:p>
          <a:p>
            <a:endParaRPr lang="hu-HU" sz="2400" dirty="0" smtClean="0"/>
          </a:p>
          <a:p>
            <a:r>
              <a:rPr lang="hu-HU" sz="2400" dirty="0" smtClean="0"/>
              <a:t>-Kiírja a legolcsóbb autót</a:t>
            </a:r>
          </a:p>
          <a:p>
            <a:endParaRPr lang="hu-HU" sz="2400" dirty="0" smtClean="0"/>
          </a:p>
          <a:p>
            <a:r>
              <a:rPr lang="hu-HU" sz="2400" dirty="0" smtClean="0"/>
              <a:t>-Kiírja a legerősebb autót</a:t>
            </a:r>
          </a:p>
          <a:p>
            <a:endParaRPr lang="hu-HU" sz="2400" dirty="0" smtClean="0"/>
          </a:p>
          <a:p>
            <a:r>
              <a:rPr lang="hu-HU" sz="2400" dirty="0" smtClean="0"/>
              <a:t>-Kiírja a leggyengébb autót</a:t>
            </a:r>
          </a:p>
          <a:p>
            <a:endParaRPr lang="hu-HU" sz="2400" dirty="0" smtClean="0"/>
          </a:p>
          <a:p>
            <a:r>
              <a:rPr lang="hu-HU" sz="2400" dirty="0" smtClean="0"/>
              <a:t>-A legolcsóbb autót</a:t>
            </a:r>
          </a:p>
          <a:p>
            <a:endParaRPr lang="hu-HU" sz="2400" dirty="0" smtClean="0"/>
          </a:p>
          <a:p>
            <a:r>
              <a:rPr lang="hu-HU" sz="2400" dirty="0" smtClean="0"/>
              <a:t>-A legdrágább autót</a:t>
            </a:r>
            <a:endParaRPr lang="hu-HU" sz="2400" dirty="0"/>
          </a:p>
        </p:txBody>
      </p:sp>
    </p:spTree>
    <p:extLst>
      <p:ext uri="{BB962C8B-B14F-4D97-AF65-F5344CB8AC3E}">
        <p14:creationId xmlns:p14="http://schemas.microsoft.com/office/powerpoint/2010/main" val="86190186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1_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3.xml><?xml version="1.0" encoding="utf-8"?>
<a:theme xmlns:a="http://schemas.openxmlformats.org/drawingml/2006/main" name="2_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84</TotalTime>
  <Words>515</Words>
  <Application>Microsoft Office PowerPoint</Application>
  <PresentationFormat>Szélesvásznú</PresentationFormat>
  <Paragraphs>26</Paragraphs>
  <Slides>6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5</vt:i4>
      </vt:variant>
      <vt:variant>
        <vt:lpstr>Téma</vt:lpstr>
      </vt:variant>
      <vt:variant>
        <vt:i4>3</vt:i4>
      </vt:variant>
      <vt:variant>
        <vt:lpstr>Diacímek</vt:lpstr>
      </vt:variant>
      <vt:variant>
        <vt:i4>6</vt:i4>
      </vt:variant>
    </vt:vector>
  </HeadingPairs>
  <TitlesOfParts>
    <vt:vector size="14" baseType="lpstr">
      <vt:lpstr>Arial</vt:lpstr>
      <vt:lpstr>Century Gothic</vt:lpstr>
      <vt:lpstr>Lato</vt:lpstr>
      <vt:lpstr>Linux Libertine</vt:lpstr>
      <vt:lpstr>Wingdings 3</vt:lpstr>
      <vt:lpstr>Ion</vt:lpstr>
      <vt:lpstr>1_Ion</vt:lpstr>
      <vt:lpstr>2_Ion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Autók</dc:title>
  <dc:creator>tanulo</dc:creator>
  <cp:lastModifiedBy>tanulo</cp:lastModifiedBy>
  <cp:revision>14</cp:revision>
  <dcterms:created xsi:type="dcterms:W3CDTF">2023-04-25T08:58:51Z</dcterms:created>
  <dcterms:modified xsi:type="dcterms:W3CDTF">2023-05-04T11:32:31Z</dcterms:modified>
</cp:coreProperties>
</file>